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6" r:id="rId3"/>
    <p:sldId id="258" r:id="rId4"/>
    <p:sldId id="265" r:id="rId5"/>
    <p:sldId id="266" r:id="rId6"/>
    <p:sldId id="267" r:id="rId7"/>
    <p:sldId id="268" r:id="rId8"/>
    <p:sldId id="269" r:id="rId9"/>
    <p:sldId id="270" r:id="rId10"/>
    <p:sldId id="259"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FE410-5BC9-4DDF-834C-4CB19D23A0DB}" v="15" dt="2025-12-02T00:28:1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54" d="100"/>
          <a:sy n="54" d="100"/>
        </p:scale>
        <p:origin x="82" y="8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滉大 弘中" userId="6232a259393081ca" providerId="LiveId" clId="{8974A96A-B818-4124-B2E1-A4FB8C18F3D6}"/>
    <pc:docChg chg="undo custSel modSld">
      <pc:chgData name="滉大 弘中" userId="6232a259393081ca" providerId="LiveId" clId="{8974A96A-B818-4124-B2E1-A4FB8C18F3D6}" dt="2025-12-02T00:28:10.369" v="939" actId="20577"/>
      <pc:docMkLst>
        <pc:docMk/>
      </pc:docMkLst>
      <pc:sldChg chg="modNotesTx">
        <pc:chgData name="滉大 弘中" userId="6232a259393081ca" providerId="LiveId" clId="{8974A96A-B818-4124-B2E1-A4FB8C18F3D6}" dt="2025-12-01T23:54:17.587" v="25" actId="20577"/>
        <pc:sldMkLst>
          <pc:docMk/>
          <pc:sldMk cId="2615428187" sldId="256"/>
        </pc:sldMkLst>
      </pc:sldChg>
      <pc:sldChg chg="modNotesTx">
        <pc:chgData name="滉大 弘中" userId="6232a259393081ca" providerId="LiveId" clId="{8974A96A-B818-4124-B2E1-A4FB8C18F3D6}" dt="2025-12-01T23:55:27.916" v="42" actId="20577"/>
        <pc:sldMkLst>
          <pc:docMk/>
          <pc:sldMk cId="4136292079" sldId="258"/>
        </pc:sldMkLst>
      </pc:sldChg>
      <pc:sldChg chg="modNotesTx">
        <pc:chgData name="滉大 弘中" userId="6232a259393081ca" providerId="LiveId" clId="{8974A96A-B818-4124-B2E1-A4FB8C18F3D6}" dt="2025-12-02T00:28:10.369" v="939" actId="20577"/>
        <pc:sldMkLst>
          <pc:docMk/>
          <pc:sldMk cId="1613374638" sldId="259"/>
        </pc:sldMkLst>
      </pc:sldChg>
      <pc:sldChg chg="modNotesTx">
        <pc:chgData name="滉大 弘中" userId="6232a259393081ca" providerId="LiveId" clId="{8974A96A-B818-4124-B2E1-A4FB8C18F3D6}" dt="2025-12-01T23:58:09.247" v="162" actId="20577"/>
        <pc:sldMkLst>
          <pc:docMk/>
          <pc:sldMk cId="4143950363" sldId="265"/>
        </pc:sldMkLst>
      </pc:sldChg>
      <pc:sldChg chg="modNotesTx">
        <pc:chgData name="滉大 弘中" userId="6232a259393081ca" providerId="LiveId" clId="{8974A96A-B818-4124-B2E1-A4FB8C18F3D6}" dt="2025-12-02T00:14:29.703" v="688" actId="20577"/>
        <pc:sldMkLst>
          <pc:docMk/>
          <pc:sldMk cId="2274466782" sldId="266"/>
        </pc:sldMkLst>
      </pc:sldChg>
      <pc:sldChg chg="modNotesTx">
        <pc:chgData name="滉大 弘中" userId="6232a259393081ca" providerId="LiveId" clId="{8974A96A-B818-4124-B2E1-A4FB8C18F3D6}" dt="2025-12-02T00:00:24.106" v="260" actId="20577"/>
        <pc:sldMkLst>
          <pc:docMk/>
          <pc:sldMk cId="2259214393" sldId="267"/>
        </pc:sldMkLst>
      </pc:sldChg>
      <pc:sldChg chg="modNotesTx">
        <pc:chgData name="滉大 弘中" userId="6232a259393081ca" providerId="LiveId" clId="{8974A96A-B818-4124-B2E1-A4FB8C18F3D6}" dt="2025-12-02T00:02:17.861" v="284" actId="20577"/>
        <pc:sldMkLst>
          <pc:docMk/>
          <pc:sldMk cId="1319544621" sldId="268"/>
        </pc:sldMkLst>
      </pc:sldChg>
      <pc:sldChg chg="modNotesTx">
        <pc:chgData name="滉大 弘中" userId="6232a259393081ca" providerId="LiveId" clId="{8974A96A-B818-4124-B2E1-A4FB8C18F3D6}" dt="2025-12-02T00:05:10.717" v="495" actId="20577"/>
        <pc:sldMkLst>
          <pc:docMk/>
          <pc:sldMk cId="3401606884" sldId="269"/>
        </pc:sldMkLst>
      </pc:sldChg>
      <pc:sldChg chg="modNotesTx">
        <pc:chgData name="滉大 弘中" userId="6232a259393081ca" providerId="LiveId" clId="{8974A96A-B818-4124-B2E1-A4FB8C18F3D6}" dt="2025-12-02T00:05:39.733" v="511" actId="20577"/>
        <pc:sldMkLst>
          <pc:docMk/>
          <pc:sldMk cId="3862598923"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4AF76-15DD-4B98-BBCF-ADCC1AA7A40E}" type="datetimeFigureOut">
              <a:rPr kumimoji="1" lang="ja-JP" altLang="en-US" smtClean="0"/>
              <a:t>2025/12/2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BF764-9662-4B4C-A4B9-AA748B224757}" type="slidenum">
              <a:rPr kumimoji="1" lang="ja-JP" altLang="en-US" smtClean="0"/>
              <a:t>‹#›</a:t>
            </a:fld>
            <a:endParaRPr kumimoji="1" lang="ja-JP" altLang="en-US"/>
          </a:p>
        </p:txBody>
      </p:sp>
    </p:spTree>
    <p:extLst>
      <p:ext uri="{BB962C8B-B14F-4D97-AF65-F5344CB8AC3E}">
        <p14:creationId xmlns:p14="http://schemas.microsoft.com/office/powerpoint/2010/main" val="26496189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1</a:t>
            </a:fld>
            <a:endParaRPr kumimoji="1" lang="ja-JP" altLang="en-US"/>
          </a:p>
        </p:txBody>
      </p:sp>
    </p:spTree>
    <p:extLst>
      <p:ext uri="{BB962C8B-B14F-4D97-AF65-F5344CB8AC3E}">
        <p14:creationId xmlns:p14="http://schemas.microsoft.com/office/powerpoint/2010/main" val="13103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改善点は更新作業の効率化、メンバー紹介の充実、スマホ表示の最適化です。実際に活用できるレベルまでもう少し改良して、チームのことを少しでも広めていきたいと思います。</a:t>
            </a:r>
            <a:endParaRPr lang="en-US" altLang="ja-JP" dirty="0"/>
          </a:p>
          <a:p>
            <a:endParaRPr kumimoji="1" lang="en-US" altLang="ja-JP" dirty="0"/>
          </a:p>
          <a:p>
            <a:r>
              <a:rPr lang="ja-JP" altLang="en-US" dirty="0"/>
              <a:t>まず</a:t>
            </a:r>
            <a:r>
              <a:rPr lang="en-US" altLang="ja-JP" dirty="0"/>
              <a:t>1</a:t>
            </a:r>
            <a:r>
              <a:rPr lang="ja-JP" altLang="en-US" dirty="0"/>
              <a:t>つ目は、“更新作業の手間”です。</a:t>
            </a:r>
            <a:br>
              <a:rPr lang="ja-JP" altLang="en-US" dirty="0"/>
            </a:br>
            <a:r>
              <a:rPr lang="ja-JP" altLang="en-US" dirty="0"/>
              <a:t>試合予定や結果を手動で書き換える必要があるため、将来的には自動更新や管理画面の導入を考えています。</a:t>
            </a:r>
            <a:br>
              <a:rPr lang="ja-JP" altLang="en-US" dirty="0"/>
            </a:br>
            <a:r>
              <a:rPr lang="en-US" altLang="ja-JP" dirty="0"/>
              <a:t>2</a:t>
            </a:r>
            <a:r>
              <a:rPr lang="ja-JP" altLang="en-US" dirty="0"/>
              <a:t>つ目は、“メンバー紹介の拡張”です。全員分の写真やコメントを揃えたり、より魅力が伝わる内容に改善したいと思っています。</a:t>
            </a:r>
            <a:br>
              <a:rPr lang="ja-JP" altLang="en-US" dirty="0"/>
            </a:br>
            <a:r>
              <a:rPr lang="ja-JP" altLang="en-US" dirty="0"/>
              <a:t>そして</a:t>
            </a:r>
            <a:r>
              <a:rPr lang="en-US" altLang="ja-JP" dirty="0"/>
              <a:t>3</a:t>
            </a:r>
            <a:r>
              <a:rPr lang="ja-JP" altLang="en-US" dirty="0"/>
              <a:t>つ目は、“スマホ表示の最適化”です。現在でも見られますが、デバイスごとに見え方が変わるため</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10</a:t>
            </a:fld>
            <a:endParaRPr kumimoji="1" lang="ja-JP" altLang="en-US"/>
          </a:p>
        </p:txBody>
      </p:sp>
    </p:spTree>
    <p:extLst>
      <p:ext uri="{BB962C8B-B14F-4D97-AF65-F5344CB8AC3E}">
        <p14:creationId xmlns:p14="http://schemas.microsoft.com/office/powerpoint/2010/main" val="24131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今回は、自分が所属している草野球チーム“宇部スピリッツ”の公式サイトを制作しました。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2</a:t>
            </a:fld>
            <a:endParaRPr kumimoji="1" lang="ja-JP" altLang="en-US"/>
          </a:p>
        </p:txBody>
      </p:sp>
    </p:spTree>
    <p:extLst>
      <p:ext uri="{BB962C8B-B14F-4D97-AF65-F5344CB8AC3E}">
        <p14:creationId xmlns:p14="http://schemas.microsoft.com/office/powerpoint/2010/main" val="136693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制作動機は、チームの情報がバラバラだったため、分かりやすくまとめたかったこと。</a:t>
            </a:r>
            <a:endParaRPr lang="en-US" altLang="ja-JP" dirty="0"/>
          </a:p>
          <a:p>
            <a:r>
              <a:rPr lang="ja-JP" altLang="en-US" dirty="0"/>
              <a:t>チームの魅力や雰囲気を外部に伝える場所が欲しかったこと。</a:t>
            </a:r>
            <a:endParaRPr lang="en-US" altLang="ja-JP" dirty="0"/>
          </a:p>
          <a:p>
            <a:r>
              <a:rPr lang="ja-JP" altLang="en-US" dirty="0"/>
              <a:t>実際に運用できる実用的な</a:t>
            </a:r>
            <a:r>
              <a:rPr lang="en-US" altLang="ja-JP" dirty="0"/>
              <a:t>Web</a:t>
            </a:r>
            <a:r>
              <a:rPr lang="ja-JP" altLang="en-US" dirty="0"/>
              <a:t>サイトを作ってみたかったことです。</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3</a:t>
            </a:fld>
            <a:endParaRPr kumimoji="1" lang="ja-JP" altLang="en-US"/>
          </a:p>
        </p:txBody>
      </p:sp>
    </p:spTree>
    <p:extLst>
      <p:ext uri="{BB962C8B-B14F-4D97-AF65-F5344CB8AC3E}">
        <p14:creationId xmlns:p14="http://schemas.microsoft.com/office/powerpoint/2010/main" val="55845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ここからは実際に作ったサイトを紹介します。</a:t>
            </a:r>
            <a:endParaRPr kumimoji="1" lang="en-US" altLang="ja-JP" dirty="0"/>
          </a:p>
          <a:p>
            <a:r>
              <a:rPr lang="ja-JP" altLang="en-US" dirty="0"/>
              <a:t>まず</a:t>
            </a:r>
            <a:r>
              <a:rPr lang="en-US" altLang="ja-JP" dirty="0"/>
              <a:t>TOP</a:t>
            </a:r>
            <a:r>
              <a:rPr lang="ja-JP" altLang="en-US" dirty="0"/>
              <a:t>ページです。大きな集合写真を背景に使うことで、チームの雰囲気が一目で伝わるようにしました。</a:t>
            </a:r>
            <a:br>
              <a:rPr lang="ja-JP" altLang="en-US" dirty="0"/>
            </a:br>
            <a:r>
              <a:rPr lang="ja-JP" altLang="en-US" dirty="0"/>
              <a:t>また“メンバー募集”や“試合申込み”といった大事な情報を中央に配置し、わかりやすくしています。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4</a:t>
            </a:fld>
            <a:endParaRPr kumimoji="1" lang="ja-JP" altLang="en-US"/>
          </a:p>
        </p:txBody>
      </p:sp>
    </p:spTree>
    <p:extLst>
      <p:ext uri="{BB962C8B-B14F-4D97-AF65-F5344CB8AC3E}">
        <p14:creationId xmlns:p14="http://schemas.microsoft.com/office/powerpoint/2010/main" val="175798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TOP</a:t>
            </a:r>
            <a:r>
              <a:rPr lang="ja-JP" altLang="en-US" dirty="0"/>
              <a:t>から下にスクロールしていくと、試合予定・試合結果などの最新情報が見られるようになっています。</a:t>
            </a:r>
            <a:br>
              <a:rPr lang="ja-JP" altLang="en-US" dirty="0"/>
            </a:br>
            <a:r>
              <a:rPr lang="ja-JP" altLang="en-US" dirty="0"/>
              <a:t>必要な情報にすぐアクセスできるように、関連するページのリンクを配置したり、シンプルで見やすい構成にしました。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5</a:t>
            </a:fld>
            <a:endParaRPr kumimoji="1" lang="ja-JP" altLang="en-US"/>
          </a:p>
        </p:txBody>
      </p:sp>
    </p:spTree>
    <p:extLst>
      <p:ext uri="{BB962C8B-B14F-4D97-AF65-F5344CB8AC3E}">
        <p14:creationId xmlns:p14="http://schemas.microsoft.com/office/powerpoint/2010/main" val="136796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次はメンバー紹介のページです。</a:t>
            </a:r>
            <a:br>
              <a:rPr lang="ja-JP" altLang="en-US" dirty="0"/>
            </a:br>
            <a:r>
              <a:rPr lang="ja-JP" altLang="en-US" dirty="0"/>
              <a:t>チームの魅力を伝えるには、どんなメンバーがいて、どんな雰囲気なのかが大事だと思うので、ひとりひとりの写真と短いコメントで雰囲気が伝わるようにしています。</a:t>
            </a:r>
            <a:br>
              <a:rPr lang="ja-JP" altLang="en-US" dirty="0"/>
            </a:br>
            <a:r>
              <a:rPr lang="ja-JP" altLang="en-US" dirty="0"/>
              <a:t>カード型レイアウトで一覧性と見やすさを重視しました。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6</a:t>
            </a:fld>
            <a:endParaRPr kumimoji="1" lang="ja-JP" altLang="en-US"/>
          </a:p>
        </p:txBody>
      </p:sp>
    </p:spTree>
    <p:extLst>
      <p:ext uri="{BB962C8B-B14F-4D97-AF65-F5344CB8AC3E}">
        <p14:creationId xmlns:p14="http://schemas.microsoft.com/office/powerpoint/2010/main" val="8893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試合予定ページでは、日程や球場を見やすく管理しています。</a:t>
            </a:r>
            <a:br>
              <a:rPr lang="ja-JP" altLang="en-US" dirty="0"/>
            </a:br>
            <a:r>
              <a:rPr lang="ja-JP" altLang="en-US" dirty="0"/>
              <a:t>メンバーだけでなく、対戦相手や応援に来る人にも役立つページを目指しました。</a:t>
            </a:r>
            <a:br>
              <a:rPr lang="ja-JP" altLang="en-US" dirty="0"/>
            </a:br>
            <a:r>
              <a:rPr lang="ja-JP" altLang="en-US" dirty="0"/>
              <a:t>また、参加中の大会のトーナメント表を掲載し、チームのモチベーションアップにつながるよう工夫しました。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7</a:t>
            </a:fld>
            <a:endParaRPr kumimoji="1" lang="ja-JP" altLang="en-US"/>
          </a:p>
        </p:txBody>
      </p:sp>
    </p:spTree>
    <p:extLst>
      <p:ext uri="{BB962C8B-B14F-4D97-AF65-F5344CB8AC3E}">
        <p14:creationId xmlns:p14="http://schemas.microsoft.com/office/powerpoint/2010/main" val="257062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試合結果のページは、</a:t>
            </a:r>
            <a:br>
              <a:rPr lang="ja-JP" altLang="en-US" dirty="0"/>
            </a:br>
            <a:r>
              <a:rPr lang="ja-JP" altLang="en-US" dirty="0"/>
              <a:t>これまでの結果を振り返るためのページで、勝敗やスコアを一目で確認できます。</a:t>
            </a:r>
            <a:br>
              <a:rPr lang="ja-JP" altLang="en-US" dirty="0"/>
            </a:br>
            <a:r>
              <a:rPr lang="ja-JP" altLang="en-US" dirty="0"/>
              <a:t>さらに外部サービス“</a:t>
            </a:r>
            <a:r>
              <a:rPr lang="en-US" altLang="ja-JP" dirty="0"/>
              <a:t>PLAY</a:t>
            </a:r>
            <a:r>
              <a:rPr lang="ja-JP" altLang="en-US" dirty="0"/>
              <a:t>（</a:t>
            </a:r>
            <a:r>
              <a:rPr lang="en-US" altLang="ja-JP" dirty="0" err="1"/>
              <a:t>TeamHub</a:t>
            </a:r>
            <a:r>
              <a:rPr lang="ja-JP" altLang="en-US" dirty="0"/>
              <a:t>）”と連携させ、その試合の打撃、守備、投球の個人成績まで細かく見ることができます。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8</a:t>
            </a:fld>
            <a:endParaRPr kumimoji="1" lang="ja-JP" altLang="en-US"/>
          </a:p>
        </p:txBody>
      </p:sp>
    </p:spTree>
    <p:extLst>
      <p:ext uri="{BB962C8B-B14F-4D97-AF65-F5344CB8AC3E}">
        <p14:creationId xmlns:p14="http://schemas.microsoft.com/office/powerpoint/2010/main" val="6235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その他にも、ギャラリー、メンバー募集、練習試合申し込み、お問い合わせなど、</a:t>
            </a:r>
            <a:br>
              <a:rPr lang="ja-JP" altLang="en-US" dirty="0"/>
            </a:br>
            <a:r>
              <a:rPr lang="ja-JP" altLang="en-US" dirty="0"/>
              <a:t>実際のチーム運用を想定したページを作りました。</a:t>
            </a:r>
            <a:endParaRPr kumimoji="1" lang="ja-JP" altLang="en-US" dirty="0"/>
          </a:p>
        </p:txBody>
      </p:sp>
      <p:sp>
        <p:nvSpPr>
          <p:cNvPr id="4" name="スライド番号プレースホルダー 3"/>
          <p:cNvSpPr>
            <a:spLocks noGrp="1"/>
          </p:cNvSpPr>
          <p:nvPr>
            <p:ph type="sldNum" sz="quarter" idx="5"/>
          </p:nvPr>
        </p:nvSpPr>
        <p:spPr/>
        <p:txBody>
          <a:bodyPr/>
          <a:lstStyle/>
          <a:p>
            <a:fld id="{222BF764-9662-4B4C-A4B9-AA748B224757}" type="slidenum">
              <a:rPr kumimoji="1" lang="ja-JP" altLang="en-US" smtClean="0"/>
              <a:t>9</a:t>
            </a:fld>
            <a:endParaRPr kumimoji="1" lang="ja-JP" altLang="en-US"/>
          </a:p>
        </p:txBody>
      </p:sp>
    </p:spTree>
    <p:extLst>
      <p:ext uri="{BB962C8B-B14F-4D97-AF65-F5344CB8AC3E}">
        <p14:creationId xmlns:p14="http://schemas.microsoft.com/office/powerpoint/2010/main" val="3107578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33B2B1-E076-72E5-A102-A74CACB6FA2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B2AF37-2791-C779-4B03-C5BF6C7E9D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0B02573-4B1F-21B6-F105-5D6423948517}"/>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C2232CD9-3D57-C875-4498-4FB0E851CD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E6954C-F758-818F-815E-BDC684BCF703}"/>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193602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8C5A-908C-A9F2-A06F-F513EF4D4F8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6BAAE8-6939-7F34-F28E-3159C2E45E6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1A2AB7-5FD4-FCFF-B3FD-D2778345C292}"/>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403C6BFA-16A8-F4C0-1D1F-7BED5D22FA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6BB1F7-5D66-F5AA-D94E-26B08007AE74}"/>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3999777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BC91467-20F0-992D-B4C5-0D66612A39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749E884-33B2-9C45-EF49-7D6A06171F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B7C57FA-E8D5-F14F-5CE4-53F7508343C5}"/>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703D0387-A456-8017-912A-8BBA16502A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4D7FA3C-346D-D53F-A1D7-ACF13900467E}"/>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212499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D2706-9142-976E-0A6D-69765EEA6F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C22009-5884-532E-61E2-FCC5CFDC022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0C3584-6930-03A4-A5D6-1FA973A8321E}"/>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7D9B00D1-9B9D-ACA7-E487-817F2C0776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775723-9CBC-CE8D-91D2-48A431945E3A}"/>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422724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EF9D33-C474-2F2C-F74F-0064E5FE5B6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387FD9-ADBC-8C9E-B534-19916BB12A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66B4BC-B50F-2140-C60F-C92CB2030296}"/>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BB55CD72-30B1-92A2-5B30-077BEC050C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803B69-5B0B-A7C3-3C7E-1BE7DFF96D58}"/>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1764276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FC32-12B9-2AF5-7F87-ED2A211BC3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C401BD9-BEF4-8068-2F29-FB95291A2AC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1E51FA-69CD-1B86-0E52-AF03B3E3F96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0A3B24F-E5A5-2F62-C29F-D2DB3427EC19}"/>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4EB5F818-7DB6-557D-B562-F0716AB46C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CC18F18-4316-55E9-A057-0400336324D2}"/>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126313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99CC5-909C-F277-55C9-D41B139B8E9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013996F-781D-F3F0-42C2-93286C5788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BAE9AF-77E5-2709-D81A-D8FCFB025E4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87CCF71-397A-7407-ED50-C3164073F1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176A692-FED0-E9D8-AFA2-93408F81D45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44420C1-993C-7450-E334-6232130A67F0}"/>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8" name="フッター プレースホルダー 7">
            <a:extLst>
              <a:ext uri="{FF2B5EF4-FFF2-40B4-BE49-F238E27FC236}">
                <a16:creationId xmlns:a16="http://schemas.microsoft.com/office/drawing/2014/main" id="{4FA57A9B-F231-1974-4B73-EECE7328F55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006E32-E90C-F8AD-1143-9A4C00CB17CE}"/>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378053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A73614-70F0-8B1D-8645-348EC1DB6DF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96A57B4-DDA2-0987-5676-3B0B92CA4CE4}"/>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4" name="フッター プレースホルダー 3">
            <a:extLst>
              <a:ext uri="{FF2B5EF4-FFF2-40B4-BE49-F238E27FC236}">
                <a16:creationId xmlns:a16="http://schemas.microsoft.com/office/drawing/2014/main" id="{037E897A-3547-C774-7985-2F1A6DADB4F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515362F-539A-37F0-0C5C-DB549677BDD4}"/>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204401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B08AB71-0383-0550-EF43-1E7093BF5FA5}"/>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3" name="フッター プレースホルダー 2">
            <a:extLst>
              <a:ext uri="{FF2B5EF4-FFF2-40B4-BE49-F238E27FC236}">
                <a16:creationId xmlns:a16="http://schemas.microsoft.com/office/drawing/2014/main" id="{F077ABE7-6CD0-C10F-F3D1-3081FEADA6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C580940-303F-5501-ECBE-75773B23AB01}"/>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251009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0618A-B12C-960E-2E25-713DBEBDB4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5FB0D2-E8FD-CF45-0580-E5F1884D2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2ADCA0-7FFA-555D-E83D-C784C64A5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2CB071-04FB-13D4-8DFD-C453E0424F9F}"/>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035516F8-1078-8E11-D081-C8C9138658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CA9E3E-D207-2A2D-F12A-A1B2C111D3F0}"/>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77885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4DC2B-3482-6F0A-F9E6-7EAFF255EDD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083DE00-F7F5-826A-F510-BFD78ED2F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DA09A91-7983-5E06-13EC-86C83E402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D9D7BBE-6FB1-4C6D-C70A-8D1ABEB7C94B}"/>
              </a:ext>
            </a:extLst>
          </p:cNvPr>
          <p:cNvSpPr>
            <a:spLocks noGrp="1"/>
          </p:cNvSpPr>
          <p:nvPr>
            <p:ph type="dt" sz="half" idx="10"/>
          </p:nvPr>
        </p:nvSpPr>
        <p:spPr/>
        <p:txBody>
          <a:bodyPr/>
          <a:lstStyle/>
          <a:p>
            <a:fld id="{275EB5F6-A993-4AFD-BC48-E3C21DFDEF0D}" type="datetimeFigureOut">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2AA9CB19-0817-2B86-48E1-2B01AF32EC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605E003-44D7-7D9C-52DC-74AC02E7603E}"/>
              </a:ext>
            </a:extLst>
          </p:cNvPr>
          <p:cNvSpPr>
            <a:spLocks noGrp="1"/>
          </p:cNvSpPr>
          <p:nvPr>
            <p:ph type="sldNum" sz="quarter" idx="12"/>
          </p:nvPr>
        </p:nvSpPr>
        <p:spPr/>
        <p:txBody>
          <a:body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7956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466D775-E052-8E1C-CBA9-C2042B0912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3953D4-DA5A-7895-F781-F8B3514E1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E2D764-5F0C-42D9-1828-4EB96945F3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5EB5F6-A993-4AFD-BC48-E3C21DFDEF0D}" type="datetimeFigureOut">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2959B406-BA56-EC1D-A8A9-D48DB4A5E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A7F4777-5D84-D638-E2EE-FF2CA8090F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9C47A6-D367-4FD3-AE8D-88D0242C1CE4}" type="slidenum">
              <a:rPr kumimoji="1" lang="ja-JP" altLang="en-US" smtClean="0"/>
              <a:t>‹#›</a:t>
            </a:fld>
            <a:endParaRPr kumimoji="1" lang="ja-JP" altLang="en-US"/>
          </a:p>
        </p:txBody>
      </p:sp>
    </p:spTree>
    <p:extLst>
      <p:ext uri="{BB962C8B-B14F-4D97-AF65-F5344CB8AC3E}">
        <p14:creationId xmlns:p14="http://schemas.microsoft.com/office/powerpoint/2010/main" val="3191336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C9651-2EDA-F69B-408E-76D26993D1B9}"/>
              </a:ext>
            </a:extLst>
          </p:cNvPr>
          <p:cNvSpPr>
            <a:spLocks noGrp="1"/>
          </p:cNvSpPr>
          <p:nvPr>
            <p:ph type="ctrTitle"/>
          </p:nvPr>
        </p:nvSpPr>
        <p:spPr/>
        <p:txBody>
          <a:bodyPr/>
          <a:lstStyle/>
          <a:p>
            <a:r>
              <a:rPr kumimoji="1" lang="ja-JP" altLang="en-US" b="1" dirty="0">
                <a:solidFill>
                  <a:schemeClr val="bg1"/>
                </a:solidFill>
              </a:rPr>
              <a:t>情報ネットワーク特論</a:t>
            </a:r>
            <a:br>
              <a:rPr kumimoji="1" lang="en-US" altLang="ja-JP" b="1" dirty="0">
                <a:solidFill>
                  <a:schemeClr val="bg1"/>
                </a:solidFill>
              </a:rPr>
            </a:br>
            <a:r>
              <a:rPr kumimoji="1" lang="ja-JP" altLang="en-US" b="1" dirty="0">
                <a:solidFill>
                  <a:schemeClr val="bg1"/>
                </a:solidFill>
              </a:rPr>
              <a:t>最終発表</a:t>
            </a:r>
          </a:p>
        </p:txBody>
      </p:sp>
      <p:sp>
        <p:nvSpPr>
          <p:cNvPr id="3" name="字幕 2">
            <a:extLst>
              <a:ext uri="{FF2B5EF4-FFF2-40B4-BE49-F238E27FC236}">
                <a16:creationId xmlns:a16="http://schemas.microsoft.com/office/drawing/2014/main" id="{DE5B945D-2F03-158A-8E5F-275FDB7B6043}"/>
              </a:ext>
            </a:extLst>
          </p:cNvPr>
          <p:cNvSpPr>
            <a:spLocks noGrp="1"/>
          </p:cNvSpPr>
          <p:nvPr>
            <p:ph type="subTitle" idx="1"/>
          </p:nvPr>
        </p:nvSpPr>
        <p:spPr/>
        <p:txBody>
          <a:bodyPr/>
          <a:lstStyle/>
          <a:p>
            <a:r>
              <a:rPr kumimoji="1" lang="ja-JP" altLang="en-US" b="1" dirty="0">
                <a:solidFill>
                  <a:schemeClr val="bg1"/>
                </a:solidFill>
              </a:rPr>
              <a:t>２</a:t>
            </a:r>
            <a:r>
              <a:rPr kumimoji="1" lang="en-US" altLang="ja-JP" b="1" dirty="0">
                <a:solidFill>
                  <a:schemeClr val="bg1"/>
                </a:solidFill>
              </a:rPr>
              <a:t>P</a:t>
            </a:r>
            <a:r>
              <a:rPr lang="ja-JP" altLang="en-US" b="1" dirty="0">
                <a:solidFill>
                  <a:schemeClr val="bg1"/>
                </a:solidFill>
              </a:rPr>
              <a:t> </a:t>
            </a:r>
            <a:r>
              <a:rPr lang="en-US" altLang="ja-JP" b="1" dirty="0">
                <a:solidFill>
                  <a:schemeClr val="bg1"/>
                </a:solidFill>
              </a:rPr>
              <a:t>13</a:t>
            </a:r>
            <a:r>
              <a:rPr lang="ja-JP" altLang="en-US" b="1" dirty="0">
                <a:solidFill>
                  <a:schemeClr val="bg1"/>
                </a:solidFill>
              </a:rPr>
              <a:t>番 弘中 滉大</a:t>
            </a:r>
            <a:endParaRPr kumimoji="1" lang="ja-JP" altLang="en-US" b="1" dirty="0">
              <a:solidFill>
                <a:schemeClr val="bg1"/>
              </a:solidFill>
            </a:endParaRPr>
          </a:p>
        </p:txBody>
      </p:sp>
      <p:sp>
        <p:nvSpPr>
          <p:cNvPr id="5" name="テキスト ボックス 4">
            <a:extLst>
              <a:ext uri="{FF2B5EF4-FFF2-40B4-BE49-F238E27FC236}">
                <a16:creationId xmlns:a16="http://schemas.microsoft.com/office/drawing/2014/main" id="{1DC85A28-37D3-B251-E6EF-3873A7767144}"/>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97813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CE529E8-A25A-791E-49D7-BB99EC2B1CD1}"/>
              </a:ext>
            </a:extLst>
          </p:cNvPr>
          <p:cNvSpPr/>
          <p:nvPr/>
        </p:nvSpPr>
        <p:spPr>
          <a:xfrm>
            <a:off x="551580" y="502333"/>
            <a:ext cx="1723549" cy="707886"/>
          </a:xfrm>
          <a:prstGeom prst="rect">
            <a:avLst/>
          </a:prstGeom>
          <a:noFill/>
        </p:spPr>
        <p:txBody>
          <a:bodyPr wrap="none" lIns="91440" tIns="45720" rIns="91440" bIns="45720">
            <a:spAutoFit/>
          </a:bodyPr>
          <a:lstStyle/>
          <a:p>
            <a:pPr algn="ctr"/>
            <a:r>
              <a:rPr lang="ja-JP" altLang="en-US" sz="4000" u="sng" dirty="0">
                <a:ln w="0"/>
                <a:solidFill>
                  <a:schemeClr val="bg1"/>
                </a:solidFill>
                <a:effectLst>
                  <a:outerShdw blurRad="38100" dist="19050" dir="2700000" algn="tl" rotWithShape="0">
                    <a:schemeClr val="dk1">
                      <a:alpha val="40000"/>
                    </a:schemeClr>
                  </a:outerShdw>
                </a:effectLst>
              </a:rPr>
              <a:t>改善点</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sp>
        <p:nvSpPr>
          <p:cNvPr id="3" name="正方形/長方形 2">
            <a:extLst>
              <a:ext uri="{FF2B5EF4-FFF2-40B4-BE49-F238E27FC236}">
                <a16:creationId xmlns:a16="http://schemas.microsoft.com/office/drawing/2014/main" id="{29E4136F-5BAE-8B0A-00FA-B78B9DF3506B}"/>
              </a:ext>
            </a:extLst>
          </p:cNvPr>
          <p:cNvSpPr/>
          <p:nvPr/>
        </p:nvSpPr>
        <p:spPr>
          <a:xfrm>
            <a:off x="1340598" y="1998962"/>
            <a:ext cx="4288353" cy="2554545"/>
          </a:xfrm>
          <a:prstGeom prst="rect">
            <a:avLst/>
          </a:prstGeom>
          <a:noFill/>
        </p:spPr>
        <p:txBody>
          <a:bodyPr wrap="none" lIns="91440" tIns="45720" rIns="91440" bIns="45720">
            <a:spAutoFit/>
          </a:bodyPr>
          <a:lstStyle/>
          <a:p>
            <a:r>
              <a:rPr lang="ja-JP" altLang="en-US" sz="3200" dirty="0">
                <a:ln w="0"/>
                <a:solidFill>
                  <a:schemeClr val="bg1"/>
                </a:solidFill>
                <a:effectLst>
                  <a:outerShdw blurRad="38100" dist="19050" dir="2700000" algn="tl" rotWithShape="0">
                    <a:schemeClr val="dk1">
                      <a:alpha val="40000"/>
                    </a:schemeClr>
                  </a:outerShdw>
                </a:effectLst>
              </a:rPr>
              <a:t>・</a:t>
            </a:r>
            <a:r>
              <a:rPr lang="ja-JP" altLang="en-US" sz="3200" b="0" cap="none" spc="0" dirty="0">
                <a:ln w="0"/>
                <a:solidFill>
                  <a:schemeClr val="bg1"/>
                </a:solidFill>
                <a:effectLst>
                  <a:outerShdw blurRad="38100" dist="19050" dir="2700000" algn="tl" rotWithShape="0">
                    <a:schemeClr val="dk1">
                      <a:alpha val="40000"/>
                    </a:schemeClr>
                  </a:outerShdw>
                </a:effectLst>
              </a:rPr>
              <a:t>更新作業の手間</a:t>
            </a:r>
            <a:endParaRPr lang="en-US" altLang="ja-JP" sz="3200" b="0" cap="none" spc="0" dirty="0">
              <a:ln w="0"/>
              <a:solidFill>
                <a:schemeClr val="bg1"/>
              </a:solidFill>
              <a:effectLst>
                <a:outerShdw blurRad="38100" dist="19050" dir="2700000" algn="tl" rotWithShape="0">
                  <a:schemeClr val="dk1">
                    <a:alpha val="40000"/>
                  </a:schemeClr>
                </a:outerShdw>
              </a:effectLst>
            </a:endParaRPr>
          </a:p>
          <a:p>
            <a:endParaRPr lang="en-US" altLang="ja-JP" sz="3200" b="0" cap="none" spc="0" dirty="0">
              <a:ln w="0"/>
              <a:solidFill>
                <a:schemeClr val="bg1"/>
              </a:solidFill>
              <a:effectLst>
                <a:outerShdw blurRad="38100" dist="19050" dir="2700000" algn="tl" rotWithShape="0">
                  <a:schemeClr val="dk1">
                    <a:alpha val="40000"/>
                  </a:schemeClr>
                </a:outerShdw>
              </a:effectLst>
            </a:endParaRPr>
          </a:p>
          <a:p>
            <a:r>
              <a:rPr lang="ja-JP" altLang="en-US" sz="3200" b="0" cap="none" spc="0" dirty="0">
                <a:ln w="0"/>
                <a:solidFill>
                  <a:schemeClr val="bg1"/>
                </a:solidFill>
                <a:effectLst>
                  <a:outerShdw blurRad="38100" dist="19050" dir="2700000" algn="tl" rotWithShape="0">
                    <a:schemeClr val="dk1">
                      <a:alpha val="40000"/>
                    </a:schemeClr>
                  </a:outerShdw>
                </a:effectLst>
              </a:rPr>
              <a:t>・メンバー紹介の拡張</a:t>
            </a:r>
            <a:endParaRPr lang="en-US" altLang="ja-JP" sz="3200" b="0" cap="none" spc="0" dirty="0">
              <a:ln w="0"/>
              <a:solidFill>
                <a:schemeClr val="bg1"/>
              </a:solidFill>
              <a:effectLst>
                <a:outerShdw blurRad="38100" dist="19050" dir="2700000" algn="tl" rotWithShape="0">
                  <a:schemeClr val="dk1">
                    <a:alpha val="40000"/>
                  </a:schemeClr>
                </a:outerShdw>
              </a:effectLst>
            </a:endParaRPr>
          </a:p>
          <a:p>
            <a:endParaRPr lang="en-US" altLang="ja-JP" sz="3200" b="0" cap="none" spc="0" dirty="0">
              <a:ln w="0"/>
              <a:solidFill>
                <a:schemeClr val="bg1"/>
              </a:solidFill>
              <a:effectLst>
                <a:outerShdw blurRad="38100" dist="19050" dir="2700000" algn="tl" rotWithShape="0">
                  <a:schemeClr val="dk1">
                    <a:alpha val="40000"/>
                  </a:schemeClr>
                </a:outerShdw>
              </a:effectLst>
            </a:endParaRPr>
          </a:p>
          <a:p>
            <a:r>
              <a:rPr lang="ja-JP" altLang="en-US" sz="3200" b="0" cap="none" spc="0" dirty="0">
                <a:ln w="0"/>
                <a:solidFill>
                  <a:schemeClr val="bg1"/>
                </a:solidFill>
                <a:effectLst>
                  <a:outerShdw blurRad="38100" dist="19050" dir="2700000" algn="tl" rotWithShape="0">
                    <a:schemeClr val="dk1">
                      <a:alpha val="40000"/>
                    </a:schemeClr>
                  </a:outerShdw>
                </a:effectLst>
              </a:rPr>
              <a:t>・スマホ表示の最適化</a:t>
            </a:r>
          </a:p>
        </p:txBody>
      </p:sp>
      <p:sp>
        <p:nvSpPr>
          <p:cNvPr id="4" name="テキスト ボックス 3">
            <a:extLst>
              <a:ext uri="{FF2B5EF4-FFF2-40B4-BE49-F238E27FC236}">
                <a16:creationId xmlns:a16="http://schemas.microsoft.com/office/drawing/2014/main" id="{3D10FAEC-610F-FE80-6FB2-639C2E5DCDC4}"/>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1613374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DC9C2D0F-BA47-F888-F88F-0285E6A9B560}"/>
              </a:ext>
            </a:extLst>
          </p:cNvPr>
          <p:cNvSpPr/>
          <p:nvPr/>
        </p:nvSpPr>
        <p:spPr>
          <a:xfrm>
            <a:off x="327665" y="326862"/>
            <a:ext cx="7879080"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草野球チームの公式サイトの制作</a:t>
            </a:r>
          </a:p>
        </p:txBody>
      </p:sp>
      <p:pic>
        <p:nvPicPr>
          <p:cNvPr id="9" name="図 8">
            <a:extLst>
              <a:ext uri="{FF2B5EF4-FFF2-40B4-BE49-F238E27FC236}">
                <a16:creationId xmlns:a16="http://schemas.microsoft.com/office/drawing/2014/main" id="{C6D1031C-0FF6-5523-B1A4-A866BB5142F8}"/>
              </a:ext>
            </a:extLst>
          </p:cNvPr>
          <p:cNvPicPr>
            <a:picLocks noChangeAspect="1"/>
          </p:cNvPicPr>
          <p:nvPr/>
        </p:nvPicPr>
        <p:blipFill>
          <a:blip r:embed="rId3"/>
          <a:stretch>
            <a:fillRect/>
          </a:stretch>
        </p:blipFill>
        <p:spPr>
          <a:xfrm>
            <a:off x="1075174" y="1205216"/>
            <a:ext cx="9428702" cy="4612674"/>
          </a:xfrm>
          <a:prstGeom prst="rect">
            <a:avLst/>
          </a:prstGeom>
        </p:spPr>
      </p:pic>
      <p:sp>
        <p:nvSpPr>
          <p:cNvPr id="10" name="テキスト ボックス 9">
            <a:extLst>
              <a:ext uri="{FF2B5EF4-FFF2-40B4-BE49-F238E27FC236}">
                <a16:creationId xmlns:a16="http://schemas.microsoft.com/office/drawing/2014/main" id="{CAB08B5E-D659-5111-F29D-6892043FA0A2}"/>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261542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C32ED9E-AB0D-C18E-1D5F-8DF1F651FDA2}"/>
              </a:ext>
            </a:extLst>
          </p:cNvPr>
          <p:cNvSpPr/>
          <p:nvPr/>
        </p:nvSpPr>
        <p:spPr>
          <a:xfrm>
            <a:off x="646872" y="445772"/>
            <a:ext cx="2236510"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制作動機</a:t>
            </a:r>
          </a:p>
        </p:txBody>
      </p:sp>
      <p:sp>
        <p:nvSpPr>
          <p:cNvPr id="3" name="正方形/長方形 2">
            <a:extLst>
              <a:ext uri="{FF2B5EF4-FFF2-40B4-BE49-F238E27FC236}">
                <a16:creationId xmlns:a16="http://schemas.microsoft.com/office/drawing/2014/main" id="{7AF81364-701A-2681-2A79-C6F851AB8B12}"/>
              </a:ext>
            </a:extLst>
          </p:cNvPr>
          <p:cNvSpPr/>
          <p:nvPr/>
        </p:nvSpPr>
        <p:spPr>
          <a:xfrm>
            <a:off x="1268910" y="1896185"/>
            <a:ext cx="7725192" cy="2246769"/>
          </a:xfrm>
          <a:prstGeom prst="rect">
            <a:avLst/>
          </a:prstGeom>
          <a:noFill/>
        </p:spPr>
        <p:txBody>
          <a:bodyPr wrap="none" lIns="91440" tIns="45720" rIns="91440" bIns="45720">
            <a:spAutoFit/>
          </a:bodyPr>
          <a:lstStyle/>
          <a:p>
            <a:r>
              <a:rPr lang="ja-JP" altLang="en-US" sz="2800" b="0" cap="none" spc="0" dirty="0">
                <a:ln w="0"/>
                <a:solidFill>
                  <a:schemeClr val="bg1"/>
                </a:solidFill>
                <a:effectLst>
                  <a:outerShdw blurRad="38100" dist="19050" dir="2700000" algn="tl" rotWithShape="0">
                    <a:schemeClr val="dk1">
                      <a:alpha val="40000"/>
                    </a:schemeClr>
                  </a:outerShdw>
                </a:effectLst>
              </a:rPr>
              <a:t>・チームの情報をまとめて分かりやすくしたい</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b="0" cap="none" spc="0" dirty="0">
              <a:ln w="0"/>
              <a:solidFill>
                <a:schemeClr val="bg1"/>
              </a:solidFill>
              <a:effectLst>
                <a:outerShdw blurRad="38100" dist="19050" dir="2700000" algn="tl" rotWithShape="0">
                  <a:schemeClr val="dk1">
                    <a:alpha val="40000"/>
                  </a:schemeClr>
                </a:outerShdw>
              </a:effectLst>
            </a:endParaRPr>
          </a:p>
          <a:p>
            <a:r>
              <a:rPr lang="ja-JP" altLang="en-US" sz="2800" dirty="0">
                <a:ln w="0"/>
                <a:solidFill>
                  <a:schemeClr val="bg1"/>
                </a:solidFill>
                <a:effectLst>
                  <a:outerShdw blurRad="38100" dist="19050" dir="2700000" algn="tl" rotWithShape="0">
                    <a:schemeClr val="dk1">
                      <a:alpha val="40000"/>
                    </a:schemeClr>
                  </a:outerShdw>
                </a:effectLst>
              </a:rPr>
              <a:t>・チームの魅力や雰囲気を外部に伝えたい</a:t>
            </a:r>
            <a:endParaRPr lang="en-US" altLang="ja-JP" sz="280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・実際に運用できるサイトを作ってみたい</a:t>
            </a:r>
          </a:p>
        </p:txBody>
      </p:sp>
      <p:sp>
        <p:nvSpPr>
          <p:cNvPr id="4" name="テキスト ボックス 3">
            <a:extLst>
              <a:ext uri="{FF2B5EF4-FFF2-40B4-BE49-F238E27FC236}">
                <a16:creationId xmlns:a16="http://schemas.microsoft.com/office/drawing/2014/main" id="{79FD5852-AF2B-D6DE-0F70-6C1B5955992C}"/>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413629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ADF839-213D-B4A6-DED9-5F8877DF060B}"/>
              </a:ext>
            </a:extLst>
          </p:cNvPr>
          <p:cNvSpPr/>
          <p:nvPr/>
        </p:nvSpPr>
        <p:spPr>
          <a:xfrm>
            <a:off x="111455" y="445772"/>
            <a:ext cx="4299575"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a:t>
            </a:r>
            <a:r>
              <a:rPr lang="en-US" altLang="ja-JP" sz="4000" b="0" u="sng" cap="none" spc="0" dirty="0">
                <a:ln w="0"/>
                <a:solidFill>
                  <a:schemeClr val="bg1"/>
                </a:solidFill>
                <a:effectLst>
                  <a:outerShdw blurRad="38100" dist="19050" dir="2700000" algn="tl" rotWithShape="0">
                    <a:schemeClr val="dk1">
                      <a:alpha val="40000"/>
                    </a:schemeClr>
                  </a:outerShdw>
                </a:effectLst>
              </a:rPr>
              <a:t>TOP</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pic>
        <p:nvPicPr>
          <p:cNvPr id="3" name="図 2">
            <a:extLst>
              <a:ext uri="{FF2B5EF4-FFF2-40B4-BE49-F238E27FC236}">
                <a16:creationId xmlns:a16="http://schemas.microsoft.com/office/drawing/2014/main" id="{9AB8A365-7E4C-DA92-143D-BBD0B2BFF9DC}"/>
              </a:ext>
            </a:extLst>
          </p:cNvPr>
          <p:cNvPicPr>
            <a:picLocks noChangeAspect="1"/>
          </p:cNvPicPr>
          <p:nvPr/>
        </p:nvPicPr>
        <p:blipFill>
          <a:blip r:embed="rId3"/>
          <a:stretch>
            <a:fillRect/>
          </a:stretch>
        </p:blipFill>
        <p:spPr>
          <a:xfrm>
            <a:off x="245379" y="1356458"/>
            <a:ext cx="6671889" cy="3260470"/>
          </a:xfrm>
          <a:prstGeom prst="rect">
            <a:avLst/>
          </a:prstGeom>
        </p:spPr>
      </p:pic>
      <p:sp>
        <p:nvSpPr>
          <p:cNvPr id="5" name="正方形/長方形 4">
            <a:extLst>
              <a:ext uri="{FF2B5EF4-FFF2-40B4-BE49-F238E27FC236}">
                <a16:creationId xmlns:a16="http://schemas.microsoft.com/office/drawing/2014/main" id="{64E83A3D-82AD-16CC-A9AB-DB8BC72F27B8}"/>
              </a:ext>
            </a:extLst>
          </p:cNvPr>
          <p:cNvSpPr/>
          <p:nvPr/>
        </p:nvSpPr>
        <p:spPr>
          <a:xfrm>
            <a:off x="1497365" y="4813723"/>
            <a:ext cx="8443337" cy="1384995"/>
          </a:xfrm>
          <a:prstGeom prst="rect">
            <a:avLst/>
          </a:prstGeom>
          <a:noFill/>
        </p:spPr>
        <p:txBody>
          <a:bodyPr wrap="none" lIns="91440" tIns="45720" rIns="91440" bIns="45720">
            <a:spAutoFit/>
          </a:bodyPr>
          <a:lstStyle/>
          <a:p>
            <a:r>
              <a:rPr lang="ja-JP" altLang="en-US" sz="2800" b="0" cap="none" spc="0" dirty="0">
                <a:ln w="0"/>
                <a:solidFill>
                  <a:schemeClr val="bg1"/>
                </a:solidFill>
                <a:effectLst>
                  <a:outerShdw blurRad="38100" dist="19050" dir="2700000" algn="tl" rotWithShape="0">
                    <a:schemeClr val="dk1">
                      <a:alpha val="40000"/>
                    </a:schemeClr>
                  </a:outerShdw>
                </a:effectLst>
              </a:rPr>
              <a:t>・チームの雰囲気が一目で伝わるインパクト</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dirty="0">
                <a:ln w="0"/>
                <a:solidFill>
                  <a:schemeClr val="bg1"/>
                </a:solidFill>
                <a:effectLst>
                  <a:outerShdw blurRad="38100" dist="19050" dir="2700000" algn="tl" rotWithShape="0">
                    <a:schemeClr val="dk1">
                      <a:alpha val="40000"/>
                    </a:schemeClr>
                  </a:outerShdw>
                </a:effectLst>
              </a:rPr>
              <a:t>・</a:t>
            </a:r>
            <a:r>
              <a:rPr lang="ja-JP" altLang="en-US" sz="2800" b="0" cap="none" spc="0" dirty="0">
                <a:ln w="0"/>
                <a:solidFill>
                  <a:schemeClr val="bg1"/>
                </a:solidFill>
                <a:effectLst>
                  <a:outerShdw blurRad="38100" dist="19050" dir="2700000" algn="tl" rotWithShape="0">
                    <a:schemeClr val="dk1">
                      <a:alpha val="40000"/>
                    </a:schemeClr>
                  </a:outerShdw>
                </a:effectLst>
              </a:rPr>
              <a:t>新規参加・試合申込みの導線を分かりやすく配置</a:t>
            </a:r>
          </a:p>
        </p:txBody>
      </p:sp>
      <p:sp>
        <p:nvSpPr>
          <p:cNvPr id="6" name="テキスト ボックス 5">
            <a:extLst>
              <a:ext uri="{FF2B5EF4-FFF2-40B4-BE49-F238E27FC236}">
                <a16:creationId xmlns:a16="http://schemas.microsoft.com/office/drawing/2014/main" id="{5C539259-7731-9366-945B-D4E15322A6B4}"/>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414395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CF1EF-7674-B126-228D-B50C8C455580}"/>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1736FD64-52EB-CC1B-585E-8B4BF54933BB}"/>
              </a:ext>
            </a:extLst>
          </p:cNvPr>
          <p:cNvPicPr>
            <a:picLocks noChangeAspect="1"/>
          </p:cNvPicPr>
          <p:nvPr/>
        </p:nvPicPr>
        <p:blipFill>
          <a:blip r:embed="rId3"/>
          <a:stretch>
            <a:fillRect/>
          </a:stretch>
        </p:blipFill>
        <p:spPr>
          <a:xfrm>
            <a:off x="393569" y="1696381"/>
            <a:ext cx="5702431" cy="3430369"/>
          </a:xfrm>
          <a:prstGeom prst="rect">
            <a:avLst/>
          </a:prstGeom>
        </p:spPr>
      </p:pic>
      <p:pic>
        <p:nvPicPr>
          <p:cNvPr id="7" name="図 6">
            <a:extLst>
              <a:ext uri="{FF2B5EF4-FFF2-40B4-BE49-F238E27FC236}">
                <a16:creationId xmlns:a16="http://schemas.microsoft.com/office/drawing/2014/main" id="{634A89A8-2312-2767-A287-C5F1685E88BF}"/>
              </a:ext>
            </a:extLst>
          </p:cNvPr>
          <p:cNvPicPr>
            <a:picLocks noChangeAspect="1"/>
          </p:cNvPicPr>
          <p:nvPr/>
        </p:nvPicPr>
        <p:blipFill>
          <a:blip r:embed="rId4"/>
          <a:stretch>
            <a:fillRect/>
          </a:stretch>
        </p:blipFill>
        <p:spPr>
          <a:xfrm>
            <a:off x="393569" y="5126750"/>
            <a:ext cx="5702431" cy="1234074"/>
          </a:xfrm>
          <a:prstGeom prst="rect">
            <a:avLst/>
          </a:prstGeom>
        </p:spPr>
      </p:pic>
      <p:pic>
        <p:nvPicPr>
          <p:cNvPr id="8" name="図 7">
            <a:extLst>
              <a:ext uri="{FF2B5EF4-FFF2-40B4-BE49-F238E27FC236}">
                <a16:creationId xmlns:a16="http://schemas.microsoft.com/office/drawing/2014/main" id="{11055B2A-1CA3-51D1-3125-340C5D739F1B}"/>
              </a:ext>
            </a:extLst>
          </p:cNvPr>
          <p:cNvPicPr>
            <a:picLocks noChangeAspect="1"/>
          </p:cNvPicPr>
          <p:nvPr/>
        </p:nvPicPr>
        <p:blipFill>
          <a:blip r:embed="rId5"/>
          <a:stretch>
            <a:fillRect/>
          </a:stretch>
        </p:blipFill>
        <p:spPr>
          <a:xfrm>
            <a:off x="395652" y="1163085"/>
            <a:ext cx="5698417" cy="522723"/>
          </a:xfrm>
          <a:prstGeom prst="rect">
            <a:avLst/>
          </a:prstGeom>
        </p:spPr>
      </p:pic>
      <p:sp>
        <p:nvSpPr>
          <p:cNvPr id="9" name="正方形/長方形 8">
            <a:extLst>
              <a:ext uri="{FF2B5EF4-FFF2-40B4-BE49-F238E27FC236}">
                <a16:creationId xmlns:a16="http://schemas.microsoft.com/office/drawing/2014/main" id="{F7C868C4-48CA-39AD-49AE-305D4A34BDB1}"/>
              </a:ext>
            </a:extLst>
          </p:cNvPr>
          <p:cNvSpPr/>
          <p:nvPr/>
        </p:nvSpPr>
        <p:spPr>
          <a:xfrm>
            <a:off x="111455" y="445772"/>
            <a:ext cx="4299575"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a:t>
            </a:r>
            <a:r>
              <a:rPr lang="en-US" altLang="ja-JP" sz="4000" b="0" u="sng" cap="none" spc="0" dirty="0">
                <a:ln w="0"/>
                <a:solidFill>
                  <a:schemeClr val="bg1"/>
                </a:solidFill>
                <a:effectLst>
                  <a:outerShdw blurRad="38100" dist="19050" dir="2700000" algn="tl" rotWithShape="0">
                    <a:schemeClr val="dk1">
                      <a:alpha val="40000"/>
                    </a:schemeClr>
                  </a:outerShdw>
                </a:effectLst>
              </a:rPr>
              <a:t>TOP</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sp>
        <p:nvSpPr>
          <p:cNvPr id="12" name="正方形/長方形 11">
            <a:extLst>
              <a:ext uri="{FF2B5EF4-FFF2-40B4-BE49-F238E27FC236}">
                <a16:creationId xmlns:a16="http://schemas.microsoft.com/office/drawing/2014/main" id="{45C47586-9631-B375-9351-1BE1AAD6AA94}"/>
              </a:ext>
            </a:extLst>
          </p:cNvPr>
          <p:cNvSpPr/>
          <p:nvPr/>
        </p:nvSpPr>
        <p:spPr>
          <a:xfrm>
            <a:off x="6312096" y="2877335"/>
            <a:ext cx="5773068" cy="1815882"/>
          </a:xfrm>
          <a:prstGeom prst="rect">
            <a:avLst/>
          </a:prstGeom>
          <a:noFill/>
        </p:spPr>
        <p:txBody>
          <a:bodyPr wrap="square" lIns="91440" tIns="45720" rIns="91440" bIns="45720">
            <a:spAutoFit/>
          </a:bodyPr>
          <a:lstStyle/>
          <a:p>
            <a:r>
              <a:rPr lang="ja-JP" altLang="en-US" sz="2800" dirty="0">
                <a:ln w="0"/>
                <a:solidFill>
                  <a:schemeClr val="bg1"/>
                </a:solidFill>
                <a:effectLst>
                  <a:outerShdw blurRad="38100" dist="19050" dir="2700000" algn="tl" rotWithShape="0">
                    <a:schemeClr val="dk1">
                      <a:alpha val="40000"/>
                    </a:schemeClr>
                  </a:outerShdw>
                </a:effectLst>
              </a:rPr>
              <a:t>・</a:t>
            </a:r>
            <a:r>
              <a:rPr lang="ja-JP" altLang="en-US" sz="2800" b="0" cap="none" spc="0" dirty="0">
                <a:ln w="0"/>
                <a:solidFill>
                  <a:schemeClr val="bg1"/>
                </a:solidFill>
                <a:effectLst>
                  <a:outerShdw blurRad="38100" dist="19050" dir="2700000" algn="tl" rotWithShape="0">
                    <a:schemeClr val="dk1">
                      <a:alpha val="40000"/>
                    </a:schemeClr>
                  </a:outerShdw>
                </a:effectLst>
              </a:rPr>
              <a:t>試合予定・試合結果をまとめた</a:t>
            </a:r>
            <a:endParaRPr lang="en-US" altLang="ja-JP" sz="2800" b="0" cap="none" spc="0" dirty="0">
              <a:ln w="0"/>
              <a:solidFill>
                <a:schemeClr val="bg1"/>
              </a:solidFill>
              <a:effectLst>
                <a:outerShdw blurRad="38100" dist="19050" dir="2700000" algn="tl" rotWithShape="0">
                  <a:schemeClr val="dk1">
                    <a:alpha val="40000"/>
                  </a:schemeClr>
                </a:outerShdw>
              </a:effectLst>
            </a:endParaRPr>
          </a:p>
          <a:p>
            <a:r>
              <a:rPr lang="ja-JP" altLang="en-US" sz="2800" dirty="0">
                <a:ln w="0"/>
                <a:solidFill>
                  <a:schemeClr val="bg1"/>
                </a:solidFill>
                <a:effectLst>
                  <a:outerShdw blurRad="38100" dist="19050" dir="2700000" algn="tl" rotWithShape="0">
                    <a:schemeClr val="dk1">
                      <a:alpha val="40000"/>
                    </a:schemeClr>
                  </a:outerShdw>
                </a:effectLst>
              </a:rPr>
              <a:t>　</a:t>
            </a:r>
            <a:r>
              <a:rPr lang="ja-JP" altLang="en-US" sz="2800" b="0" cap="none" spc="0" dirty="0">
                <a:ln w="0"/>
                <a:solidFill>
                  <a:schemeClr val="bg1"/>
                </a:solidFill>
                <a:effectLst>
                  <a:outerShdw blurRad="38100" dist="19050" dir="2700000" algn="tl" rotWithShape="0">
                    <a:schemeClr val="dk1">
                      <a:alpha val="40000"/>
                    </a:schemeClr>
                  </a:outerShdw>
                </a:effectLst>
              </a:rPr>
              <a:t>最新情報</a:t>
            </a: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・シンプルで分かりやすい</a:t>
            </a:r>
          </a:p>
        </p:txBody>
      </p:sp>
      <p:sp>
        <p:nvSpPr>
          <p:cNvPr id="13" name="テキスト ボックス 12">
            <a:extLst>
              <a:ext uri="{FF2B5EF4-FFF2-40B4-BE49-F238E27FC236}">
                <a16:creationId xmlns:a16="http://schemas.microsoft.com/office/drawing/2014/main" id="{270D30F4-1256-5A4C-4555-30E3E11DB4C9}"/>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227446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EF24D-305F-D204-5FE3-0F79756A5A76}"/>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BCA7D340-EFAF-EB6C-5A00-E52C0580A879}"/>
              </a:ext>
            </a:extLst>
          </p:cNvPr>
          <p:cNvSpPr/>
          <p:nvPr/>
        </p:nvSpPr>
        <p:spPr>
          <a:xfrm>
            <a:off x="118671" y="445772"/>
            <a:ext cx="6340197"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a:t>
            </a:r>
            <a:r>
              <a:rPr lang="ja-JP" altLang="en-US" sz="4000" u="sng" dirty="0">
                <a:ln w="0"/>
                <a:solidFill>
                  <a:schemeClr val="bg1"/>
                </a:solidFill>
                <a:effectLst>
                  <a:outerShdw blurRad="38100" dist="19050" dir="2700000" algn="tl" rotWithShape="0">
                    <a:schemeClr val="dk1">
                      <a:alpha val="40000"/>
                    </a:schemeClr>
                  </a:outerShdw>
                </a:effectLst>
              </a:rPr>
              <a:t>メンバー紹介</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pic>
        <p:nvPicPr>
          <p:cNvPr id="3" name="図 2">
            <a:extLst>
              <a:ext uri="{FF2B5EF4-FFF2-40B4-BE49-F238E27FC236}">
                <a16:creationId xmlns:a16="http://schemas.microsoft.com/office/drawing/2014/main" id="{05AB6578-3B2F-15D6-8702-B8CA80026F01}"/>
              </a:ext>
            </a:extLst>
          </p:cNvPr>
          <p:cNvPicPr>
            <a:picLocks noChangeAspect="1"/>
          </p:cNvPicPr>
          <p:nvPr/>
        </p:nvPicPr>
        <p:blipFill>
          <a:blip r:embed="rId3"/>
          <a:stretch>
            <a:fillRect/>
          </a:stretch>
        </p:blipFill>
        <p:spPr>
          <a:xfrm>
            <a:off x="343417" y="1162586"/>
            <a:ext cx="5323147" cy="3102038"/>
          </a:xfrm>
          <a:prstGeom prst="rect">
            <a:avLst/>
          </a:prstGeom>
        </p:spPr>
      </p:pic>
      <p:pic>
        <p:nvPicPr>
          <p:cNvPr id="6" name="図 5">
            <a:extLst>
              <a:ext uri="{FF2B5EF4-FFF2-40B4-BE49-F238E27FC236}">
                <a16:creationId xmlns:a16="http://schemas.microsoft.com/office/drawing/2014/main" id="{7D6327AB-1B82-E1AA-5863-A827624FB610}"/>
              </a:ext>
            </a:extLst>
          </p:cNvPr>
          <p:cNvPicPr>
            <a:picLocks noChangeAspect="1"/>
          </p:cNvPicPr>
          <p:nvPr/>
        </p:nvPicPr>
        <p:blipFill>
          <a:blip r:embed="rId4"/>
          <a:stretch>
            <a:fillRect/>
          </a:stretch>
        </p:blipFill>
        <p:spPr>
          <a:xfrm>
            <a:off x="343417" y="4264625"/>
            <a:ext cx="5323147" cy="2179190"/>
          </a:xfrm>
          <a:prstGeom prst="rect">
            <a:avLst/>
          </a:prstGeom>
        </p:spPr>
      </p:pic>
      <p:sp>
        <p:nvSpPr>
          <p:cNvPr id="11" name="正方形/長方形 10">
            <a:extLst>
              <a:ext uri="{FF2B5EF4-FFF2-40B4-BE49-F238E27FC236}">
                <a16:creationId xmlns:a16="http://schemas.microsoft.com/office/drawing/2014/main" id="{9F0B7912-7A00-03C1-383A-530CFE3FEF46}"/>
              </a:ext>
            </a:extLst>
          </p:cNvPr>
          <p:cNvSpPr/>
          <p:nvPr/>
        </p:nvSpPr>
        <p:spPr>
          <a:xfrm>
            <a:off x="6096000" y="2189043"/>
            <a:ext cx="5945945" cy="3108543"/>
          </a:xfrm>
          <a:prstGeom prst="rect">
            <a:avLst/>
          </a:prstGeom>
          <a:noFill/>
        </p:spPr>
        <p:txBody>
          <a:bodyPr wrap="square" lIns="91440" tIns="45720" rIns="91440" bIns="45720">
            <a:spAutoFit/>
          </a:bodyPr>
          <a:lstStyle/>
          <a:p>
            <a:r>
              <a:rPr lang="ja-JP" altLang="en-US" sz="2800" b="0" cap="none" spc="0" dirty="0">
                <a:ln w="0"/>
                <a:solidFill>
                  <a:schemeClr val="bg1"/>
                </a:solidFill>
                <a:effectLst>
                  <a:outerShdw blurRad="38100" dist="19050" dir="2700000" algn="tl" rotWithShape="0">
                    <a:schemeClr val="dk1">
                      <a:alpha val="40000"/>
                    </a:schemeClr>
                  </a:outerShdw>
                </a:effectLst>
              </a:rPr>
              <a:t>・チームの魅力である“人”を伝える</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・一覧性と見やすさを重視した　　　</a:t>
            </a:r>
            <a:endParaRPr lang="en-US" altLang="ja-JP" sz="2800" b="0" cap="none" spc="0" dirty="0">
              <a:ln w="0"/>
              <a:solidFill>
                <a:schemeClr val="bg1"/>
              </a:solidFill>
              <a:effectLst>
                <a:outerShdw blurRad="38100" dist="19050" dir="2700000" algn="tl" rotWithShape="0">
                  <a:schemeClr val="dk1">
                    <a:alpha val="40000"/>
                  </a:schemeClr>
                </a:outerShdw>
              </a:effectLst>
            </a:endParaRPr>
          </a:p>
          <a:p>
            <a:r>
              <a:rPr lang="ja-JP" altLang="en-US" sz="2800" dirty="0">
                <a:ln w="0"/>
                <a:solidFill>
                  <a:schemeClr val="bg1"/>
                </a:solidFill>
                <a:effectLst>
                  <a:outerShdw blurRad="38100" dist="19050" dir="2700000" algn="tl" rotWithShape="0">
                    <a:schemeClr val="dk1">
                      <a:alpha val="40000"/>
                    </a:schemeClr>
                  </a:outerShdw>
                </a:effectLst>
              </a:rPr>
              <a:t>　</a:t>
            </a:r>
            <a:r>
              <a:rPr lang="ja-JP" altLang="en-US" sz="2800" b="0" cap="none" spc="0" dirty="0">
                <a:ln w="0"/>
                <a:solidFill>
                  <a:schemeClr val="bg1"/>
                </a:solidFill>
                <a:effectLst>
                  <a:outerShdw blurRad="38100" dist="19050" dir="2700000" algn="tl" rotWithShape="0">
                    <a:schemeClr val="dk1">
                      <a:alpha val="40000"/>
                    </a:schemeClr>
                  </a:outerShdw>
                </a:effectLst>
              </a:rPr>
              <a:t>カードレイアウト</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・チームの個性が伝わる</a:t>
            </a:r>
            <a:endParaRPr lang="en-US" altLang="ja-JP" sz="2800" b="0" cap="none" spc="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「写真＋短い紹介文」</a:t>
            </a:r>
          </a:p>
        </p:txBody>
      </p:sp>
      <p:sp>
        <p:nvSpPr>
          <p:cNvPr id="20" name="テキスト ボックス 19">
            <a:extLst>
              <a:ext uri="{FF2B5EF4-FFF2-40B4-BE49-F238E27FC236}">
                <a16:creationId xmlns:a16="http://schemas.microsoft.com/office/drawing/2014/main" id="{52BEF133-D804-BDC6-CF97-CADCEC84BF7C}"/>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225921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8C3AD-5281-9A43-8AC6-F57B26DFA278}"/>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8A2DCDA7-60E4-32FF-434C-655FA6168A06}"/>
              </a:ext>
            </a:extLst>
          </p:cNvPr>
          <p:cNvSpPr/>
          <p:nvPr/>
        </p:nvSpPr>
        <p:spPr>
          <a:xfrm>
            <a:off x="631631" y="445772"/>
            <a:ext cx="5314275"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試合予定</a:t>
            </a:r>
          </a:p>
        </p:txBody>
      </p:sp>
      <p:sp>
        <p:nvSpPr>
          <p:cNvPr id="11" name="正方形/長方形 10">
            <a:extLst>
              <a:ext uri="{FF2B5EF4-FFF2-40B4-BE49-F238E27FC236}">
                <a16:creationId xmlns:a16="http://schemas.microsoft.com/office/drawing/2014/main" id="{C2A0BE5E-9F8C-D724-29D0-C4B19296CDA3}"/>
              </a:ext>
            </a:extLst>
          </p:cNvPr>
          <p:cNvSpPr/>
          <p:nvPr/>
        </p:nvSpPr>
        <p:spPr>
          <a:xfrm>
            <a:off x="4663067" y="2555470"/>
            <a:ext cx="7635710" cy="2246769"/>
          </a:xfrm>
          <a:prstGeom prst="rect">
            <a:avLst/>
          </a:prstGeom>
          <a:noFill/>
        </p:spPr>
        <p:txBody>
          <a:bodyPr wrap="square" lIns="91440" tIns="45720" rIns="91440" bIns="45720">
            <a:spAutoFit/>
          </a:bodyPr>
          <a:lstStyle/>
          <a:p>
            <a:r>
              <a:rPr lang="ja-JP" altLang="en-US" sz="2800" b="0" cap="none" spc="0" dirty="0">
                <a:ln w="0"/>
                <a:solidFill>
                  <a:schemeClr val="bg1"/>
                </a:solidFill>
                <a:effectLst>
                  <a:outerShdw blurRad="38100" dist="19050" dir="2700000" algn="tl" rotWithShape="0">
                    <a:schemeClr val="dk1">
                      <a:alpha val="40000"/>
                    </a:schemeClr>
                  </a:outerShdw>
                </a:effectLst>
              </a:rPr>
              <a:t>・チームの活動状況をひと目で伝える</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・メンバー・対戦相手・応援者の利便性向上</a:t>
            </a:r>
            <a:endParaRPr lang="en-US" altLang="ja-JP" sz="2800" b="0" cap="none" spc="0" dirty="0">
              <a:ln w="0"/>
              <a:solidFill>
                <a:schemeClr val="bg1"/>
              </a:solidFill>
              <a:effectLst>
                <a:outerShdw blurRad="38100" dist="19050" dir="2700000" algn="tl" rotWithShape="0">
                  <a:schemeClr val="dk1">
                    <a:alpha val="40000"/>
                  </a:schemeClr>
                </a:outerShdw>
              </a:effectLst>
            </a:endParaRPr>
          </a:p>
          <a:p>
            <a:endParaRPr lang="en-US" altLang="ja-JP" sz="2800" dirty="0">
              <a:ln w="0"/>
              <a:solidFill>
                <a:schemeClr val="bg1"/>
              </a:solidFill>
              <a:effectLst>
                <a:outerShdw blurRad="38100" dist="19050" dir="2700000" algn="tl" rotWithShape="0">
                  <a:schemeClr val="dk1">
                    <a:alpha val="40000"/>
                  </a:schemeClr>
                </a:outerShdw>
              </a:effectLst>
            </a:endParaRPr>
          </a:p>
          <a:p>
            <a:r>
              <a:rPr lang="ja-JP" altLang="en-US" sz="2800" b="0" cap="none" spc="0" dirty="0">
                <a:ln w="0"/>
                <a:solidFill>
                  <a:schemeClr val="bg1"/>
                </a:solidFill>
                <a:effectLst>
                  <a:outerShdw blurRad="38100" dist="19050" dir="2700000" algn="tl" rotWithShape="0">
                    <a:schemeClr val="dk1">
                      <a:alpha val="40000"/>
                    </a:schemeClr>
                  </a:outerShdw>
                </a:effectLst>
              </a:rPr>
              <a:t>・参加中の大会のトーナメント表でモチベ</a:t>
            </a:r>
            <a:r>
              <a:rPr lang="en-US" altLang="ja-JP" sz="2800" b="0" cap="none" spc="0" dirty="0">
                <a:ln w="0"/>
                <a:solidFill>
                  <a:schemeClr val="bg1"/>
                </a:solidFill>
                <a:effectLst>
                  <a:outerShdw blurRad="38100" dist="19050" dir="2700000" algn="tl" rotWithShape="0">
                    <a:schemeClr val="dk1">
                      <a:alpha val="40000"/>
                    </a:schemeClr>
                  </a:outerShdw>
                </a:effectLst>
              </a:rPr>
              <a:t>UP</a:t>
            </a:r>
            <a:endParaRPr lang="ja-JP" altLang="en-US" sz="2800" b="0" cap="none" spc="0" dirty="0">
              <a:ln w="0"/>
              <a:solidFill>
                <a:schemeClr val="bg1"/>
              </a:solidFill>
              <a:effectLst>
                <a:outerShdw blurRad="38100" dist="19050" dir="2700000" algn="tl" rotWithShape="0">
                  <a:schemeClr val="dk1">
                    <a:alpha val="40000"/>
                  </a:schemeClr>
                </a:outerShdw>
              </a:effectLst>
            </a:endParaRPr>
          </a:p>
        </p:txBody>
      </p:sp>
      <p:pic>
        <p:nvPicPr>
          <p:cNvPr id="4" name="図 3">
            <a:extLst>
              <a:ext uri="{FF2B5EF4-FFF2-40B4-BE49-F238E27FC236}">
                <a16:creationId xmlns:a16="http://schemas.microsoft.com/office/drawing/2014/main" id="{908C8BE7-4C95-E306-1A3F-90F06B65D4C2}"/>
              </a:ext>
            </a:extLst>
          </p:cNvPr>
          <p:cNvPicPr>
            <a:picLocks noChangeAspect="1"/>
          </p:cNvPicPr>
          <p:nvPr/>
        </p:nvPicPr>
        <p:blipFill>
          <a:blip r:embed="rId3"/>
          <a:srcRect b="40751"/>
          <a:stretch>
            <a:fillRect/>
          </a:stretch>
        </p:blipFill>
        <p:spPr>
          <a:xfrm>
            <a:off x="339396" y="1406206"/>
            <a:ext cx="4031436" cy="1638652"/>
          </a:xfrm>
          <a:prstGeom prst="rect">
            <a:avLst/>
          </a:prstGeom>
        </p:spPr>
      </p:pic>
      <p:pic>
        <p:nvPicPr>
          <p:cNvPr id="10" name="図 9">
            <a:extLst>
              <a:ext uri="{FF2B5EF4-FFF2-40B4-BE49-F238E27FC236}">
                <a16:creationId xmlns:a16="http://schemas.microsoft.com/office/drawing/2014/main" id="{20FFA7E7-580A-41E6-F382-369C75982DEE}"/>
              </a:ext>
            </a:extLst>
          </p:cNvPr>
          <p:cNvPicPr>
            <a:picLocks noChangeAspect="1"/>
          </p:cNvPicPr>
          <p:nvPr/>
        </p:nvPicPr>
        <p:blipFill>
          <a:blip r:embed="rId4"/>
          <a:stretch>
            <a:fillRect/>
          </a:stretch>
        </p:blipFill>
        <p:spPr>
          <a:xfrm>
            <a:off x="339396" y="3044858"/>
            <a:ext cx="4031436" cy="3728300"/>
          </a:xfrm>
          <a:prstGeom prst="rect">
            <a:avLst/>
          </a:prstGeom>
        </p:spPr>
      </p:pic>
      <p:sp>
        <p:nvSpPr>
          <p:cNvPr id="12" name="テキスト ボックス 11">
            <a:extLst>
              <a:ext uri="{FF2B5EF4-FFF2-40B4-BE49-F238E27FC236}">
                <a16:creationId xmlns:a16="http://schemas.microsoft.com/office/drawing/2014/main" id="{346DEA53-114C-7FB5-AF17-F050A22BDD7B}"/>
              </a:ext>
            </a:extLst>
          </p:cNvPr>
          <p:cNvSpPr txBox="1"/>
          <p:nvPr/>
        </p:nvSpPr>
        <p:spPr>
          <a:xfrm>
            <a:off x="4357540" y="6329525"/>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131954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939B-E893-9600-BE81-A6E02DC4B26A}"/>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8BCC4AB6-5D66-F8A0-816F-1A83859927B8}"/>
              </a:ext>
            </a:extLst>
          </p:cNvPr>
          <p:cNvSpPr/>
          <p:nvPr/>
        </p:nvSpPr>
        <p:spPr>
          <a:xfrm>
            <a:off x="631630" y="445772"/>
            <a:ext cx="5314275"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試合</a:t>
            </a:r>
            <a:r>
              <a:rPr lang="ja-JP" altLang="en-US" sz="4000" u="sng" dirty="0">
                <a:ln w="0"/>
                <a:solidFill>
                  <a:schemeClr val="bg1"/>
                </a:solidFill>
                <a:effectLst>
                  <a:outerShdw blurRad="38100" dist="19050" dir="2700000" algn="tl" rotWithShape="0">
                    <a:schemeClr val="dk1">
                      <a:alpha val="40000"/>
                    </a:schemeClr>
                  </a:outerShdw>
                </a:effectLst>
              </a:rPr>
              <a:t>結果</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sp>
        <p:nvSpPr>
          <p:cNvPr id="11" name="正方形/長方形 10">
            <a:extLst>
              <a:ext uri="{FF2B5EF4-FFF2-40B4-BE49-F238E27FC236}">
                <a16:creationId xmlns:a16="http://schemas.microsoft.com/office/drawing/2014/main" id="{5572848D-E87A-01F3-EF98-36FEBC09393A}"/>
              </a:ext>
            </a:extLst>
          </p:cNvPr>
          <p:cNvSpPr/>
          <p:nvPr/>
        </p:nvSpPr>
        <p:spPr>
          <a:xfrm>
            <a:off x="5842210" y="1437796"/>
            <a:ext cx="7635710" cy="523220"/>
          </a:xfrm>
          <a:prstGeom prst="rect">
            <a:avLst/>
          </a:prstGeom>
          <a:noFill/>
        </p:spPr>
        <p:txBody>
          <a:bodyPr wrap="square" lIns="91440" tIns="45720" rIns="91440" bIns="45720">
            <a:spAutoFit/>
          </a:bodyPr>
          <a:lstStyle/>
          <a:p>
            <a:r>
              <a:rPr lang="ja-JP" altLang="en-US" sz="2800" b="0" cap="none" spc="0" dirty="0">
                <a:ln w="0"/>
                <a:solidFill>
                  <a:schemeClr val="bg1"/>
                </a:solidFill>
                <a:effectLst>
                  <a:outerShdw blurRad="38100" dist="19050" dir="2700000" algn="tl" rotWithShape="0">
                    <a:schemeClr val="dk1">
                      <a:alpha val="40000"/>
                    </a:schemeClr>
                  </a:outerShdw>
                </a:effectLst>
              </a:rPr>
              <a:t>・チームの歩みを可視化する</a:t>
            </a:r>
            <a:endParaRPr lang="en-US" altLang="ja-JP" sz="2800" b="0" cap="none" spc="0" dirty="0">
              <a:ln w="0"/>
              <a:solidFill>
                <a:schemeClr val="bg1"/>
              </a:solidFill>
              <a:effectLst>
                <a:outerShdw blurRad="38100" dist="19050" dir="2700000" algn="tl" rotWithShape="0">
                  <a:schemeClr val="dk1">
                    <a:alpha val="40000"/>
                  </a:schemeClr>
                </a:outerShdw>
              </a:effectLst>
            </a:endParaRPr>
          </a:p>
        </p:txBody>
      </p:sp>
      <p:pic>
        <p:nvPicPr>
          <p:cNvPr id="3" name="図 2">
            <a:extLst>
              <a:ext uri="{FF2B5EF4-FFF2-40B4-BE49-F238E27FC236}">
                <a16:creationId xmlns:a16="http://schemas.microsoft.com/office/drawing/2014/main" id="{B5F430FB-0A6E-2B80-A73A-515A25BBD84E}"/>
              </a:ext>
            </a:extLst>
          </p:cNvPr>
          <p:cNvPicPr>
            <a:picLocks noChangeAspect="1"/>
          </p:cNvPicPr>
          <p:nvPr/>
        </p:nvPicPr>
        <p:blipFill>
          <a:blip r:embed="rId3"/>
          <a:stretch>
            <a:fillRect/>
          </a:stretch>
        </p:blipFill>
        <p:spPr>
          <a:xfrm>
            <a:off x="304348" y="1437796"/>
            <a:ext cx="5412872" cy="3824868"/>
          </a:xfrm>
          <a:prstGeom prst="rect">
            <a:avLst/>
          </a:prstGeom>
        </p:spPr>
      </p:pic>
      <p:sp>
        <p:nvSpPr>
          <p:cNvPr id="5" name="吹き出し: 角を丸めた四角形 4">
            <a:extLst>
              <a:ext uri="{FF2B5EF4-FFF2-40B4-BE49-F238E27FC236}">
                <a16:creationId xmlns:a16="http://schemas.microsoft.com/office/drawing/2014/main" id="{EC019B55-D544-DA80-C706-1A77835D7C12}"/>
              </a:ext>
            </a:extLst>
          </p:cNvPr>
          <p:cNvSpPr/>
          <p:nvPr/>
        </p:nvSpPr>
        <p:spPr>
          <a:xfrm>
            <a:off x="6096000" y="2109534"/>
            <a:ext cx="5791652" cy="4128940"/>
          </a:xfrm>
          <a:prstGeom prst="wedgeRoundRectCallout">
            <a:avLst>
              <a:gd name="adj1" fmla="val -60266"/>
              <a:gd name="adj2" fmla="val -8048"/>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9DA03D88-3098-1D04-0224-2724A7961289}"/>
              </a:ext>
            </a:extLst>
          </p:cNvPr>
          <p:cNvSpPr/>
          <p:nvPr/>
        </p:nvSpPr>
        <p:spPr>
          <a:xfrm>
            <a:off x="6192573" y="2410328"/>
            <a:ext cx="7635710" cy="523220"/>
          </a:xfrm>
          <a:prstGeom prst="rect">
            <a:avLst/>
          </a:prstGeom>
          <a:noFill/>
        </p:spPr>
        <p:txBody>
          <a:bodyPr wrap="square" lIns="91440" tIns="45720" rIns="91440" bIns="45720">
            <a:spAutoFit/>
          </a:bodyPr>
          <a:lstStyle/>
          <a:p>
            <a:r>
              <a:rPr lang="ja-JP" altLang="en-US" sz="2800" dirty="0">
                <a:ln w="0"/>
                <a:effectLst>
                  <a:outerShdw blurRad="38100" dist="19050" dir="2700000" algn="tl" rotWithShape="0">
                    <a:schemeClr val="dk1">
                      <a:alpha val="40000"/>
                    </a:schemeClr>
                  </a:outerShdw>
                </a:effectLst>
              </a:rPr>
              <a:t>詳細を見る</a:t>
            </a:r>
            <a:endParaRPr lang="en-US" altLang="ja-JP" sz="2800" b="0" cap="none" spc="0" dirty="0">
              <a:ln w="0"/>
              <a:effectLst>
                <a:outerShdw blurRad="38100" dist="19050" dir="2700000" algn="tl" rotWithShape="0">
                  <a:schemeClr val="dk1">
                    <a:alpha val="40000"/>
                  </a:schemeClr>
                </a:outerShdw>
              </a:effectLst>
            </a:endParaRPr>
          </a:p>
        </p:txBody>
      </p:sp>
      <p:pic>
        <p:nvPicPr>
          <p:cNvPr id="12" name="図 11">
            <a:extLst>
              <a:ext uri="{FF2B5EF4-FFF2-40B4-BE49-F238E27FC236}">
                <a16:creationId xmlns:a16="http://schemas.microsoft.com/office/drawing/2014/main" id="{DBBD15E8-7B62-6876-82AD-BDEA14D386A3}"/>
              </a:ext>
            </a:extLst>
          </p:cNvPr>
          <p:cNvPicPr>
            <a:picLocks noChangeAspect="1"/>
          </p:cNvPicPr>
          <p:nvPr/>
        </p:nvPicPr>
        <p:blipFill>
          <a:blip r:embed="rId4"/>
          <a:stretch>
            <a:fillRect/>
          </a:stretch>
        </p:blipFill>
        <p:spPr>
          <a:xfrm>
            <a:off x="6192573" y="3001468"/>
            <a:ext cx="3037841" cy="1006751"/>
          </a:xfrm>
          <a:prstGeom prst="rect">
            <a:avLst/>
          </a:prstGeom>
        </p:spPr>
      </p:pic>
      <p:pic>
        <p:nvPicPr>
          <p:cNvPr id="14" name="図 13">
            <a:extLst>
              <a:ext uri="{FF2B5EF4-FFF2-40B4-BE49-F238E27FC236}">
                <a16:creationId xmlns:a16="http://schemas.microsoft.com/office/drawing/2014/main" id="{6E824450-9EFA-1497-3FA6-E24290933314}"/>
              </a:ext>
            </a:extLst>
          </p:cNvPr>
          <p:cNvPicPr>
            <a:picLocks noChangeAspect="1"/>
          </p:cNvPicPr>
          <p:nvPr/>
        </p:nvPicPr>
        <p:blipFill>
          <a:blip r:embed="rId5"/>
          <a:stretch>
            <a:fillRect/>
          </a:stretch>
        </p:blipFill>
        <p:spPr>
          <a:xfrm>
            <a:off x="6192573" y="4025166"/>
            <a:ext cx="3037841" cy="462660"/>
          </a:xfrm>
          <a:prstGeom prst="rect">
            <a:avLst/>
          </a:prstGeom>
        </p:spPr>
      </p:pic>
      <p:pic>
        <p:nvPicPr>
          <p:cNvPr id="16" name="図 15">
            <a:extLst>
              <a:ext uri="{FF2B5EF4-FFF2-40B4-BE49-F238E27FC236}">
                <a16:creationId xmlns:a16="http://schemas.microsoft.com/office/drawing/2014/main" id="{3B9374F7-C906-D6E0-382F-91C88AA876F3}"/>
              </a:ext>
            </a:extLst>
          </p:cNvPr>
          <p:cNvPicPr>
            <a:picLocks noChangeAspect="1"/>
          </p:cNvPicPr>
          <p:nvPr/>
        </p:nvPicPr>
        <p:blipFill>
          <a:blip r:embed="rId6"/>
          <a:stretch>
            <a:fillRect/>
          </a:stretch>
        </p:blipFill>
        <p:spPr>
          <a:xfrm>
            <a:off x="9317105" y="3504843"/>
            <a:ext cx="2483856" cy="2345073"/>
          </a:xfrm>
          <a:prstGeom prst="rect">
            <a:avLst/>
          </a:prstGeom>
        </p:spPr>
      </p:pic>
      <p:sp>
        <p:nvSpPr>
          <p:cNvPr id="17" name="正方形/長方形 16">
            <a:extLst>
              <a:ext uri="{FF2B5EF4-FFF2-40B4-BE49-F238E27FC236}">
                <a16:creationId xmlns:a16="http://schemas.microsoft.com/office/drawing/2014/main" id="{26FCAB5B-BB1A-5C5F-AA3A-D1C0B676CA13}"/>
              </a:ext>
            </a:extLst>
          </p:cNvPr>
          <p:cNvSpPr/>
          <p:nvPr/>
        </p:nvSpPr>
        <p:spPr>
          <a:xfrm>
            <a:off x="6493498" y="4785610"/>
            <a:ext cx="2916025" cy="954107"/>
          </a:xfrm>
          <a:prstGeom prst="rect">
            <a:avLst/>
          </a:prstGeom>
          <a:noFill/>
        </p:spPr>
        <p:txBody>
          <a:bodyPr wrap="square" lIns="91440" tIns="45720" rIns="91440" bIns="45720">
            <a:spAutoFit/>
          </a:bodyPr>
          <a:lstStyle/>
          <a:p>
            <a:r>
              <a:rPr lang="ja-JP" altLang="en-US" sz="2800" b="0" cap="none" spc="0" dirty="0">
                <a:ln w="0"/>
                <a:effectLst>
                  <a:outerShdw blurRad="38100" dist="19050" dir="2700000" algn="tl" rotWithShape="0">
                    <a:schemeClr val="dk1">
                      <a:alpha val="40000"/>
                    </a:schemeClr>
                  </a:outerShdw>
                </a:effectLst>
              </a:rPr>
              <a:t>外部サービスの</a:t>
            </a:r>
            <a:endParaRPr lang="en-US" altLang="ja-JP" sz="2800" b="0" cap="none" spc="0" dirty="0">
              <a:ln w="0"/>
              <a:effectLst>
                <a:outerShdw blurRad="38100" dist="19050" dir="2700000" algn="tl" rotWithShape="0">
                  <a:schemeClr val="dk1">
                    <a:alpha val="40000"/>
                  </a:schemeClr>
                </a:outerShdw>
              </a:effectLst>
            </a:endParaRPr>
          </a:p>
          <a:p>
            <a:r>
              <a:rPr lang="ja-JP" altLang="en-US" sz="2800" b="0" cap="none" spc="0" dirty="0">
                <a:ln w="0"/>
                <a:effectLst>
                  <a:outerShdw blurRad="38100" dist="19050" dir="2700000" algn="tl" rotWithShape="0">
                    <a:schemeClr val="dk1">
                      <a:alpha val="40000"/>
                    </a:schemeClr>
                  </a:outerShdw>
                </a:effectLst>
              </a:rPr>
              <a:t>データと連携</a:t>
            </a:r>
            <a:endParaRPr lang="en-US" altLang="ja-JP" sz="2800" b="0" cap="none" spc="0" dirty="0">
              <a:ln w="0"/>
              <a:effectLst>
                <a:outerShdw blurRad="38100" dist="19050" dir="2700000" algn="tl" rotWithShape="0">
                  <a:schemeClr val="dk1">
                    <a:alpha val="40000"/>
                  </a:schemeClr>
                </a:outerShdw>
              </a:effectLst>
            </a:endParaRPr>
          </a:p>
        </p:txBody>
      </p:sp>
      <p:sp>
        <p:nvSpPr>
          <p:cNvPr id="18" name="テキスト ボックス 17">
            <a:extLst>
              <a:ext uri="{FF2B5EF4-FFF2-40B4-BE49-F238E27FC236}">
                <a16:creationId xmlns:a16="http://schemas.microsoft.com/office/drawing/2014/main" id="{E37D1654-5403-D01D-1812-F5523B36798E}"/>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340160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B9517-EC76-0CC5-9ACD-F28111728D75}"/>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6C810696-AB67-C633-4483-FEFEAA581E81}"/>
              </a:ext>
            </a:extLst>
          </p:cNvPr>
          <p:cNvSpPr/>
          <p:nvPr/>
        </p:nvSpPr>
        <p:spPr>
          <a:xfrm>
            <a:off x="203512" y="445772"/>
            <a:ext cx="6340197" cy="707886"/>
          </a:xfrm>
          <a:prstGeom prst="rect">
            <a:avLst/>
          </a:prstGeom>
          <a:noFill/>
        </p:spPr>
        <p:txBody>
          <a:bodyPr wrap="none" lIns="91440" tIns="45720" rIns="91440" bIns="45720">
            <a:spAutoFit/>
          </a:bodyPr>
          <a:lstStyle/>
          <a:p>
            <a:pPr algn="ctr"/>
            <a:r>
              <a:rPr lang="ja-JP" altLang="en-US" sz="4000" b="0" u="sng" cap="none" spc="0" dirty="0">
                <a:ln w="0"/>
                <a:solidFill>
                  <a:schemeClr val="bg1"/>
                </a:solidFill>
                <a:effectLst>
                  <a:outerShdw blurRad="38100" dist="19050" dir="2700000" algn="tl" rotWithShape="0">
                    <a:schemeClr val="dk1">
                      <a:alpha val="40000"/>
                    </a:schemeClr>
                  </a:outerShdw>
                </a:effectLst>
              </a:rPr>
              <a:t>サイト紹介　</a:t>
            </a:r>
            <a:r>
              <a:rPr lang="ja-JP" altLang="en-US" sz="4000" u="sng" dirty="0">
                <a:ln w="0"/>
                <a:solidFill>
                  <a:schemeClr val="bg1"/>
                </a:solidFill>
                <a:effectLst>
                  <a:outerShdw blurRad="38100" dist="19050" dir="2700000" algn="tl" rotWithShape="0">
                    <a:schemeClr val="dk1">
                      <a:alpha val="40000"/>
                    </a:schemeClr>
                  </a:outerShdw>
                </a:effectLst>
              </a:rPr>
              <a:t>その他ページ</a:t>
            </a:r>
            <a:endParaRPr lang="ja-JP" altLang="en-US" sz="4000" b="0" u="sng" cap="none" spc="0" dirty="0">
              <a:ln w="0"/>
              <a:solidFill>
                <a:schemeClr val="bg1"/>
              </a:solidFill>
              <a:effectLst>
                <a:outerShdw blurRad="38100" dist="19050" dir="2700000" algn="tl" rotWithShape="0">
                  <a:schemeClr val="dk1">
                    <a:alpha val="40000"/>
                  </a:schemeClr>
                </a:outerShdw>
              </a:effectLst>
            </a:endParaRPr>
          </a:p>
        </p:txBody>
      </p:sp>
      <p:pic>
        <p:nvPicPr>
          <p:cNvPr id="4" name="図 3">
            <a:extLst>
              <a:ext uri="{FF2B5EF4-FFF2-40B4-BE49-F238E27FC236}">
                <a16:creationId xmlns:a16="http://schemas.microsoft.com/office/drawing/2014/main" id="{FC5CE375-3482-D797-8BD7-1138442B8AF9}"/>
              </a:ext>
            </a:extLst>
          </p:cNvPr>
          <p:cNvPicPr>
            <a:picLocks noChangeAspect="1"/>
          </p:cNvPicPr>
          <p:nvPr/>
        </p:nvPicPr>
        <p:blipFill>
          <a:blip r:embed="rId3"/>
          <a:stretch>
            <a:fillRect/>
          </a:stretch>
        </p:blipFill>
        <p:spPr>
          <a:xfrm>
            <a:off x="328054" y="1201819"/>
            <a:ext cx="4959713" cy="3024313"/>
          </a:xfrm>
          <a:prstGeom prst="rect">
            <a:avLst/>
          </a:prstGeom>
        </p:spPr>
      </p:pic>
      <p:pic>
        <p:nvPicPr>
          <p:cNvPr id="8" name="図 7">
            <a:extLst>
              <a:ext uri="{FF2B5EF4-FFF2-40B4-BE49-F238E27FC236}">
                <a16:creationId xmlns:a16="http://schemas.microsoft.com/office/drawing/2014/main" id="{93355540-2107-7BFE-A2F6-FF0D07D3AF89}"/>
              </a:ext>
            </a:extLst>
          </p:cNvPr>
          <p:cNvPicPr>
            <a:picLocks noChangeAspect="1"/>
          </p:cNvPicPr>
          <p:nvPr/>
        </p:nvPicPr>
        <p:blipFill>
          <a:blip r:embed="rId4"/>
          <a:stretch>
            <a:fillRect/>
          </a:stretch>
        </p:blipFill>
        <p:spPr>
          <a:xfrm>
            <a:off x="5788742" y="1211023"/>
            <a:ext cx="4650964" cy="3426435"/>
          </a:xfrm>
          <a:prstGeom prst="rect">
            <a:avLst/>
          </a:prstGeom>
        </p:spPr>
      </p:pic>
      <p:pic>
        <p:nvPicPr>
          <p:cNvPr id="13" name="図 12">
            <a:extLst>
              <a:ext uri="{FF2B5EF4-FFF2-40B4-BE49-F238E27FC236}">
                <a16:creationId xmlns:a16="http://schemas.microsoft.com/office/drawing/2014/main" id="{BCD1C78A-9C1E-A51D-43CA-6DBB1DD2620B}"/>
              </a:ext>
            </a:extLst>
          </p:cNvPr>
          <p:cNvPicPr>
            <a:picLocks noChangeAspect="1"/>
          </p:cNvPicPr>
          <p:nvPr/>
        </p:nvPicPr>
        <p:blipFill>
          <a:blip r:embed="rId5"/>
          <a:stretch>
            <a:fillRect/>
          </a:stretch>
        </p:blipFill>
        <p:spPr>
          <a:xfrm>
            <a:off x="969356" y="2705219"/>
            <a:ext cx="4233991" cy="3690294"/>
          </a:xfrm>
          <a:prstGeom prst="rect">
            <a:avLst/>
          </a:prstGeom>
        </p:spPr>
      </p:pic>
      <p:pic>
        <p:nvPicPr>
          <p:cNvPr id="18" name="図 17">
            <a:extLst>
              <a:ext uri="{FF2B5EF4-FFF2-40B4-BE49-F238E27FC236}">
                <a16:creationId xmlns:a16="http://schemas.microsoft.com/office/drawing/2014/main" id="{029BB5FC-0536-DAEC-1F6A-B1189B0002F5}"/>
              </a:ext>
            </a:extLst>
          </p:cNvPr>
          <p:cNvPicPr>
            <a:picLocks noChangeAspect="1"/>
          </p:cNvPicPr>
          <p:nvPr/>
        </p:nvPicPr>
        <p:blipFill>
          <a:blip r:embed="rId6"/>
          <a:stretch>
            <a:fillRect/>
          </a:stretch>
        </p:blipFill>
        <p:spPr>
          <a:xfrm>
            <a:off x="6272400" y="2548548"/>
            <a:ext cx="4668281" cy="3846965"/>
          </a:xfrm>
          <a:prstGeom prst="rect">
            <a:avLst/>
          </a:prstGeom>
        </p:spPr>
      </p:pic>
      <p:sp>
        <p:nvSpPr>
          <p:cNvPr id="19" name="テキスト ボックス 18">
            <a:extLst>
              <a:ext uri="{FF2B5EF4-FFF2-40B4-BE49-F238E27FC236}">
                <a16:creationId xmlns:a16="http://schemas.microsoft.com/office/drawing/2014/main" id="{AF057BA8-EFAD-0FCE-7DDC-25F1A8E2AF4B}"/>
              </a:ext>
            </a:extLst>
          </p:cNvPr>
          <p:cNvSpPr txBox="1"/>
          <p:nvPr/>
        </p:nvSpPr>
        <p:spPr>
          <a:xfrm>
            <a:off x="4178431" y="6395513"/>
            <a:ext cx="6718954" cy="369332"/>
          </a:xfrm>
          <a:prstGeom prst="rect">
            <a:avLst/>
          </a:prstGeom>
          <a:noFill/>
        </p:spPr>
        <p:txBody>
          <a:bodyPr wrap="square">
            <a:spAutoFit/>
          </a:bodyPr>
          <a:lstStyle/>
          <a:p>
            <a:r>
              <a:rPr lang="en-US" altLang="ja-JP" dirty="0">
                <a:solidFill>
                  <a:schemeClr val="bg1"/>
                </a:solidFill>
              </a:rPr>
              <a:t>http://172.23.11.77/~ap50289hk /</a:t>
            </a:r>
            <a:r>
              <a:rPr lang="en-US" altLang="ja-JP" dirty="0" err="1">
                <a:solidFill>
                  <a:schemeClr val="bg1"/>
                </a:solidFill>
              </a:rPr>
              <a:t>ubespi</a:t>
            </a:r>
            <a:r>
              <a:rPr lang="en-US" altLang="ja-JP" dirty="0">
                <a:solidFill>
                  <a:schemeClr val="bg1"/>
                </a:solidFill>
              </a:rPr>
              <a:t>/index.html</a:t>
            </a:r>
          </a:p>
        </p:txBody>
      </p:sp>
    </p:spTree>
    <p:extLst>
      <p:ext uri="{BB962C8B-B14F-4D97-AF65-F5344CB8AC3E}">
        <p14:creationId xmlns:p14="http://schemas.microsoft.com/office/powerpoint/2010/main" val="386259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534</TotalTime>
  <Words>845</Words>
  <Application>Microsoft Office PowerPoint</Application>
  <PresentationFormat>ワイド画面</PresentationFormat>
  <Paragraphs>78</Paragraphs>
  <Slides>10</Slides>
  <Notes>10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游ゴシック</vt:lpstr>
      <vt:lpstr>游ゴシック Light</vt:lpstr>
      <vt:lpstr>Arial</vt:lpstr>
      <vt:lpstr>Office テーマ</vt:lpstr>
      <vt:lpstr>情報ネットワーク特論 最終発表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滉大 弘中</dc:creator>
  <cp:lastModifiedBy>滉大 弘中</cp:lastModifiedBy>
  <cp:revision>1</cp:revision>
  <dcterms:created xsi:type="dcterms:W3CDTF">2025-12-01T15:30:33Z</dcterms:created>
  <dcterms:modified xsi:type="dcterms:W3CDTF">2025-12-02T00:28:19Z</dcterms:modified>
</cp:coreProperties>
</file>